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5143500" type="screen16x9"/>
  <p:notesSz cx="6858000" cy="9144000"/>
  <p:embeddedFontLst>
    <p:embeddedFont>
      <p:font typeface="Proxima Nova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2" d="100"/>
          <a:sy n="102" d="100"/>
        </p:scale>
        <p:origin x="-456" y="22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1010772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42e3e7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42e3e7c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d5f4b554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d5f4b554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bab3a369_1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bab3a369_1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42e3e7cd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42e3e7cd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4400e736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4400e736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34d4c9da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34d4c9da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b9a3abe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cb9a3abe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d4400e736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d4400e736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d9c40d9f9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d9c40d9f9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cb9a3abeb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cb9a3abeb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" name="Google Shape;86;p21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5" descr="White cloud in front of dark blue star-filled sky"/>
          <p:cNvPicPr preferRelativeResize="0"/>
          <p:nvPr/>
        </p:nvPicPr>
        <p:blipFill rotWithShape="1">
          <a:blip r:embed="rId3">
            <a:alphaModFix/>
          </a:blip>
          <a:srcRect r="1719" b="17067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>
            <a:spLocks noGrp="1"/>
          </p:cNvSpPr>
          <p:nvPr>
            <p:ph type="ctrTitle"/>
          </p:nvPr>
        </p:nvSpPr>
        <p:spPr>
          <a:xfrm>
            <a:off x="510450" y="98325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/>
              <a:t>Image</a:t>
            </a:r>
            <a:r>
              <a:rPr lang="en" sz="6000" dirty="0"/>
              <a:t> </a:t>
            </a:r>
            <a:r>
              <a:rPr lang="en" sz="6000" b="1" i="1" dirty="0"/>
              <a:t>Steganography</a:t>
            </a:r>
            <a:endParaRPr sz="6000" b="1" i="1" dirty="0"/>
          </a:p>
        </p:txBody>
      </p:sp>
      <p:sp>
        <p:nvSpPr>
          <p:cNvPr id="106" name="Google Shape;106;p25"/>
          <p:cNvSpPr txBox="1">
            <a:spLocks noGrp="1"/>
          </p:cNvSpPr>
          <p:nvPr>
            <p:ph type="subTitle" idx="1"/>
          </p:nvPr>
        </p:nvSpPr>
        <p:spPr>
          <a:xfrm>
            <a:off x="510450" y="394742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</a:t>
            </a:r>
            <a:r>
              <a:rPr lang="en" sz="2400" dirty="0"/>
              <a:t>y</a:t>
            </a:r>
            <a:r>
              <a:rPr lang="en" dirty="0"/>
              <a:t> Ashish Gupta</a:t>
            </a:r>
            <a:endParaRPr dirty="0"/>
          </a:p>
        </p:txBody>
      </p:sp>
      <p:sp>
        <p:nvSpPr>
          <p:cNvPr id="107" name="Google Shape;107;p25"/>
          <p:cNvSpPr txBox="1">
            <a:spLocks noGrp="1"/>
          </p:cNvSpPr>
          <p:nvPr>
            <p:ph type="subTitle" idx="1"/>
          </p:nvPr>
        </p:nvSpPr>
        <p:spPr>
          <a:xfrm>
            <a:off x="540502" y="2494925"/>
            <a:ext cx="8123100" cy="5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Art of hiding data in plain sight!</a:t>
            </a:r>
            <a:endParaRPr sz="1800" dirty="0"/>
          </a:p>
        </p:txBody>
      </p:sp>
      <p:cxnSp>
        <p:nvCxnSpPr>
          <p:cNvPr id="108" name="Google Shape;108;p25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4"/>
          <p:cNvSpPr txBox="1">
            <a:spLocks noGrp="1"/>
          </p:cNvSpPr>
          <p:nvPr>
            <p:ph type="title"/>
          </p:nvPr>
        </p:nvSpPr>
        <p:spPr>
          <a:xfrm>
            <a:off x="396025" y="26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Conclusion</a:t>
            </a:r>
            <a:endParaRPr sz="3600"/>
          </a:p>
        </p:txBody>
      </p:sp>
      <p:sp>
        <p:nvSpPr>
          <p:cNvPr id="164" name="Google Shape;164;p34"/>
          <p:cNvSpPr txBox="1">
            <a:spLocks noGrp="1"/>
          </p:cNvSpPr>
          <p:nvPr>
            <p:ph type="body" idx="1"/>
          </p:nvPr>
        </p:nvSpPr>
        <p:spPr>
          <a:xfrm>
            <a:off x="396025" y="784725"/>
            <a:ext cx="8228700" cy="41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Thus data can be hidden in plain sight from the unauthorised user and can be delivered anywhere across the globe. Steganography is the way to maintain secret communication between 2 parties.</a:t>
            </a:r>
            <a:endParaRPr sz="24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 dirty="0"/>
              <a:t>Some </a:t>
            </a:r>
            <a:r>
              <a:rPr lang="en" sz="2400" b="1" dirty="0"/>
              <a:t>applications </a:t>
            </a:r>
            <a:r>
              <a:rPr lang="en" sz="2400" dirty="0"/>
              <a:t>include:</a:t>
            </a:r>
            <a:endParaRPr sz="2400" dirty="0"/>
          </a:p>
          <a:p>
            <a:pPr marL="457200" lvl="0" indent="-381000" algn="l" rtl="0">
              <a:spcBef>
                <a:spcPts val="1600"/>
              </a:spcBef>
              <a:spcAft>
                <a:spcPts val="0"/>
              </a:spcAft>
              <a:buSzPts val="2400"/>
              <a:buAutoNum type="arabicParenR"/>
            </a:pPr>
            <a:r>
              <a:rPr lang="en" sz="2400" dirty="0"/>
              <a:t>Secret medical data of celebrities.</a:t>
            </a:r>
            <a:endParaRPr sz="2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" sz="2400" dirty="0"/>
              <a:t>Password database of a company.</a:t>
            </a:r>
            <a:endParaRPr sz="2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" sz="2400" dirty="0"/>
              <a:t>Secret project reports, contract papers etc.</a:t>
            </a:r>
            <a:endParaRPr sz="2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" sz="2400" dirty="0"/>
              <a:t>Other infinite solutions being researched!</a:t>
            </a:r>
            <a:endParaRPr sz="2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5"/>
          <p:cNvSpPr txBox="1">
            <a:spLocks noGrp="1"/>
          </p:cNvSpPr>
          <p:nvPr>
            <p:ph type="title" idx="4294967295"/>
          </p:nvPr>
        </p:nvSpPr>
        <p:spPr>
          <a:xfrm>
            <a:off x="-223934" y="932908"/>
            <a:ext cx="5060700" cy="372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 You</a:t>
            </a:r>
            <a:r>
              <a:rPr lang="en" sz="7200" dirty="0" smtClean="0"/>
              <a:t>!</a:t>
            </a:r>
            <a:r>
              <a:rPr lang="en" sz="7200" dirty="0"/>
              <a:t/>
            </a:r>
            <a:br>
              <a:rPr lang="en" sz="7200" dirty="0"/>
            </a:br>
            <a:r>
              <a:rPr lang="en" sz="4800" dirty="0" smtClean="0"/>
              <a:t>(</a:t>
            </a:r>
            <a:r>
              <a:rPr lang="en" sz="4800" dirty="0"/>
              <a:t>Questions?)</a:t>
            </a:r>
            <a:endParaRPr sz="4800" dirty="0"/>
          </a:p>
        </p:txBody>
      </p:sp>
      <p:pic>
        <p:nvPicPr>
          <p:cNvPr id="170" name="Google Shape;170;p35"/>
          <p:cNvPicPr preferRelativeResize="0"/>
          <p:nvPr/>
        </p:nvPicPr>
        <p:blipFill rotWithShape="1">
          <a:blip r:embed="rId3">
            <a:alphaModFix/>
          </a:blip>
          <a:srcRect r="37826"/>
          <a:stretch/>
        </p:blipFill>
        <p:spPr>
          <a:xfrm>
            <a:off x="4548455" y="0"/>
            <a:ext cx="45955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6"/>
          <p:cNvSpPr txBox="1">
            <a:spLocks noGrp="1"/>
          </p:cNvSpPr>
          <p:nvPr>
            <p:ph type="title"/>
          </p:nvPr>
        </p:nvSpPr>
        <p:spPr>
          <a:xfrm>
            <a:off x="227375" y="4570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What are images?</a:t>
            </a:r>
            <a:endParaRPr sz="3600"/>
          </a:p>
        </p:txBody>
      </p:sp>
      <p:sp>
        <p:nvSpPr>
          <p:cNvPr id="114" name="Google Shape;114;p26"/>
          <p:cNvSpPr txBox="1">
            <a:spLocks noGrp="1"/>
          </p:cNvSpPr>
          <p:nvPr>
            <p:ph type="body" idx="1"/>
          </p:nvPr>
        </p:nvSpPr>
        <p:spPr>
          <a:xfrm>
            <a:off x="144550" y="1349100"/>
            <a:ext cx="6600900" cy="34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Number matrices ( Eg. 600 * 600)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Each number → Color intensity.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2 types:</a:t>
            </a:r>
            <a:endParaRPr sz="2400"/>
          </a:p>
          <a:p>
            <a:pPr marL="457200" lvl="0" indent="-381000" algn="l" rtl="0">
              <a:spcBef>
                <a:spcPts val="1600"/>
              </a:spcBef>
              <a:spcAft>
                <a:spcPts val="0"/>
              </a:spcAft>
              <a:buSzPts val="2400"/>
              <a:buAutoNum type="arabicParenR"/>
            </a:pPr>
            <a:r>
              <a:rPr lang="en" sz="2400"/>
              <a:t>GrayScale ( 600*600*1)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lang="en" sz="2400">
                <a:solidFill>
                  <a:srgbClr val="45818E"/>
                </a:solidFill>
              </a:rPr>
              <a:t>Colored (600*600*3)</a:t>
            </a:r>
            <a:r>
              <a:rPr lang="en" sz="2400"/>
              <a:t> where 3 represents each of </a:t>
            </a:r>
            <a:r>
              <a:rPr lang="en" sz="2400">
                <a:solidFill>
                  <a:srgbClr val="FF0000"/>
                </a:solidFill>
              </a:rPr>
              <a:t>red</a:t>
            </a:r>
            <a:r>
              <a:rPr lang="en" sz="2400"/>
              <a:t>, </a:t>
            </a:r>
            <a:r>
              <a:rPr lang="en" sz="2400">
                <a:solidFill>
                  <a:srgbClr val="00FF00"/>
                </a:solidFill>
              </a:rPr>
              <a:t>green</a:t>
            </a:r>
            <a:r>
              <a:rPr lang="en" sz="2400"/>
              <a:t>, </a:t>
            </a:r>
            <a:r>
              <a:rPr lang="en" sz="2400">
                <a:solidFill>
                  <a:srgbClr val="0000FF"/>
                </a:solidFill>
              </a:rPr>
              <a:t>blue</a:t>
            </a:r>
            <a:endParaRPr sz="2400">
              <a:solidFill>
                <a:srgbClr val="0000FF"/>
              </a:solidFill>
            </a:endParaRPr>
          </a:p>
        </p:txBody>
      </p:sp>
      <p:pic>
        <p:nvPicPr>
          <p:cNvPr id="115" name="Google Shape;11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1900" y="825000"/>
            <a:ext cx="3687324" cy="276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7"/>
          <p:cNvSpPr txBox="1">
            <a:spLocks noGrp="1"/>
          </p:cNvSpPr>
          <p:nvPr>
            <p:ph type="title"/>
          </p:nvPr>
        </p:nvSpPr>
        <p:spPr>
          <a:xfrm>
            <a:off x="313700" y="3346750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image has no data</a:t>
            </a:r>
            <a:endParaRPr/>
          </a:p>
        </p:txBody>
      </p:sp>
      <p:sp>
        <p:nvSpPr>
          <p:cNvPr id="121" name="Google Shape;121;p27"/>
          <p:cNvSpPr txBox="1">
            <a:spLocks noGrp="1"/>
          </p:cNvSpPr>
          <p:nvPr>
            <p:ph type="title"/>
          </p:nvPr>
        </p:nvSpPr>
        <p:spPr>
          <a:xfrm>
            <a:off x="4947100" y="3346750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This Image has a book inside.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22" name="Google Shape;12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000" y="236700"/>
            <a:ext cx="3798592" cy="284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0399" y="236700"/>
            <a:ext cx="3798600" cy="284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8"/>
          <p:cNvSpPr txBox="1">
            <a:spLocks noGrp="1"/>
          </p:cNvSpPr>
          <p:nvPr>
            <p:ph type="title"/>
          </p:nvPr>
        </p:nvSpPr>
        <p:spPr>
          <a:xfrm>
            <a:off x="808350" y="743150"/>
            <a:ext cx="7902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/>
              <a:t>But they look the same?</a:t>
            </a:r>
            <a:endParaRPr sz="44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4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This is exactly why data is hidden into an image!!!</a:t>
            </a:r>
            <a:endParaRPr sz="4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Lets define Steganography...</a:t>
            </a:r>
            <a:endParaRPr sz="4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>
            <a:spLocks noGrp="1"/>
          </p:cNvSpPr>
          <p:nvPr>
            <p:ph type="title"/>
          </p:nvPr>
        </p:nvSpPr>
        <p:spPr>
          <a:xfrm>
            <a:off x="808350" y="526350"/>
            <a:ext cx="7902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>
                <a:solidFill>
                  <a:srgbClr val="FFFFFF"/>
                </a:solidFill>
              </a:rPr>
              <a:t>Steganography</a:t>
            </a:r>
            <a:endParaRPr sz="4400" b="1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Is hiding that image has data, so that no hacker can know where data is?</a:t>
            </a:r>
            <a:endParaRPr sz="360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FFFFF"/>
                </a:solidFill>
              </a:rPr>
              <a:t>Cryptography</a:t>
            </a:r>
            <a:endParaRPr sz="3600" b="1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Assumes data is with hacker but is unreadable!</a:t>
            </a:r>
            <a:endParaRPr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0"/>
          <p:cNvSpPr txBox="1">
            <a:spLocks noGrp="1"/>
          </p:cNvSpPr>
          <p:nvPr>
            <p:ph type="title"/>
          </p:nvPr>
        </p:nvSpPr>
        <p:spPr>
          <a:xfrm>
            <a:off x="419880" y="186611"/>
            <a:ext cx="3811935" cy="13509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Step 1: Putting data into image</a:t>
            </a:r>
            <a:endParaRPr sz="3200" dirty="0"/>
          </a:p>
        </p:txBody>
      </p:sp>
      <p:sp>
        <p:nvSpPr>
          <p:cNvPr id="139" name="Google Shape;139;p30"/>
          <p:cNvSpPr txBox="1">
            <a:spLocks noGrp="1"/>
          </p:cNvSpPr>
          <p:nvPr>
            <p:ph type="subTitle" idx="1"/>
          </p:nvPr>
        </p:nvSpPr>
        <p:spPr>
          <a:xfrm>
            <a:off x="326573" y="1362717"/>
            <a:ext cx="4045200" cy="33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AutoNum type="arabicParenR"/>
            </a:pPr>
            <a:r>
              <a:rPr lang="en" sz="1800" dirty="0"/>
              <a:t>Each pixel is stored as binary</a:t>
            </a:r>
            <a:endParaRPr sz="1800" dirty="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AutoNum type="arabicParenR"/>
            </a:pPr>
            <a:r>
              <a:rPr lang="en" sz="1800" dirty="0"/>
              <a:t>Convert message to binary (Ex CAT in the image → )</a:t>
            </a:r>
            <a:endParaRPr sz="1800" dirty="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AutoNum type="arabicParenR"/>
            </a:pPr>
            <a:r>
              <a:rPr lang="en" sz="1800" dirty="0"/>
              <a:t>Select numbers of image one by one and convert them to binary</a:t>
            </a:r>
            <a:endParaRPr sz="1800" dirty="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AutoNum type="arabicParenR"/>
            </a:pPr>
            <a:r>
              <a:rPr lang="en" sz="1800" dirty="0"/>
              <a:t>Take 2 bits from message at a time and store these 2 bits into last positions of image binary numbers.</a:t>
            </a:r>
            <a:endParaRPr sz="1800" dirty="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AutoNum type="arabicParenR"/>
            </a:pPr>
            <a:r>
              <a:rPr lang="en" sz="1800" dirty="0"/>
              <a:t>Done!</a:t>
            </a:r>
            <a:endParaRPr sz="1800" dirty="0"/>
          </a:p>
        </p:txBody>
      </p:sp>
      <p:pic>
        <p:nvPicPr>
          <p:cNvPr id="140" name="Google Shape;14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6016" y="242594"/>
            <a:ext cx="4627984" cy="43783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 txBox="1">
            <a:spLocks noGrp="1"/>
          </p:cNvSpPr>
          <p:nvPr>
            <p:ph type="title"/>
          </p:nvPr>
        </p:nvSpPr>
        <p:spPr>
          <a:xfrm>
            <a:off x="242596" y="128300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Step 2: Extracting Data</a:t>
            </a:r>
            <a:endParaRPr sz="3200" dirty="0"/>
          </a:p>
        </p:txBody>
      </p:sp>
      <p:sp>
        <p:nvSpPr>
          <p:cNvPr id="146" name="Google Shape;146;p31"/>
          <p:cNvSpPr txBox="1">
            <a:spLocks noGrp="1"/>
          </p:cNvSpPr>
          <p:nvPr>
            <p:ph type="subTitle" idx="1"/>
          </p:nvPr>
        </p:nvSpPr>
        <p:spPr>
          <a:xfrm>
            <a:off x="272959" y="1611731"/>
            <a:ext cx="4045200" cy="32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AutoNum type="arabicParenR"/>
            </a:pPr>
            <a:r>
              <a:rPr lang="en" sz="1600" dirty="0"/>
              <a:t>Read the image numbers one by one and convert to binary.</a:t>
            </a:r>
            <a:endParaRPr sz="1600" dirty="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AutoNum type="arabicParenR"/>
            </a:pPr>
            <a:r>
              <a:rPr lang="en" sz="1600" dirty="0"/>
              <a:t>Take the 2 bits and append them as a string</a:t>
            </a:r>
            <a:endParaRPr sz="1600" dirty="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AutoNum type="arabicParenR"/>
            </a:pPr>
            <a:r>
              <a:rPr lang="en" sz="1600" dirty="0"/>
              <a:t>Read the whole string as Ascii characters taking 8 bits at a time. </a:t>
            </a:r>
            <a:endParaRPr sz="1600" dirty="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AutoNum type="arabicParenR"/>
            </a:pPr>
            <a:r>
              <a:rPr lang="en" sz="1600" dirty="0"/>
              <a:t>Ex(</a:t>
            </a:r>
            <a:r>
              <a:rPr lang="en" sz="16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11000011100001</a:t>
            </a:r>
            <a:r>
              <a:rPr lang="en" sz="1600" dirty="0"/>
              <a:t>→ AA(</a:t>
            </a:r>
            <a:r>
              <a:rPr lang="en" sz="16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1100001 + 1100001)</a:t>
            </a:r>
            <a:r>
              <a:rPr lang="en" sz="1600" dirty="0"/>
              <a:t>)</a:t>
            </a:r>
            <a:r>
              <a:rPr lang="en" sz="16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600" dirty="0"/>
          </a:p>
        </p:txBody>
      </p:sp>
      <p:pic>
        <p:nvPicPr>
          <p:cNvPr id="147" name="Google Shape;14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2482" y="494522"/>
            <a:ext cx="4220825" cy="45066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508426" cy="393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32"/>
          <p:cNvSpPr txBox="1"/>
          <p:nvPr/>
        </p:nvSpPr>
        <p:spPr>
          <a:xfrm>
            <a:off x="774813" y="4083475"/>
            <a:ext cx="7263600" cy="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latin typeface="Proxima Nova"/>
                <a:ea typeface="Proxima Nova"/>
                <a:cs typeface="Proxima Nova"/>
                <a:sym typeface="Proxima Nova"/>
              </a:rPr>
              <a:t>Whole Process</a:t>
            </a:r>
            <a:endParaRPr sz="3600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3"/>
          <p:cNvSpPr txBox="1">
            <a:spLocks noGrp="1"/>
          </p:cNvSpPr>
          <p:nvPr>
            <p:ph type="title"/>
          </p:nvPr>
        </p:nvSpPr>
        <p:spPr>
          <a:xfrm>
            <a:off x="516750" y="469775"/>
            <a:ext cx="8110500" cy="434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Let’s get into live action!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 will encrypt entire text of </a:t>
            </a:r>
            <a:r>
              <a:rPr lang="en" b="1" dirty="0"/>
              <a:t>Harry Potter - Part 1</a:t>
            </a:r>
            <a:r>
              <a:rPr lang="en" dirty="0"/>
              <a:t> in a mushroom’s image!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312</Words>
  <Application>Microsoft Office PowerPoint</Application>
  <PresentationFormat>On-screen Show (16:9)</PresentationFormat>
  <Paragraphs>42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Proxima Nova</vt:lpstr>
      <vt:lpstr>Simple Light</vt:lpstr>
      <vt:lpstr>Spearmint</vt:lpstr>
      <vt:lpstr>Image Steganography</vt:lpstr>
      <vt:lpstr>What are images?</vt:lpstr>
      <vt:lpstr>This image has no data</vt:lpstr>
      <vt:lpstr>But they look the same?  This is exactly why data is hidden into an image!!! Lets define Steganography...</vt:lpstr>
      <vt:lpstr>Steganography Is hiding that image has data, so that no hacker can know where data is? Cryptography Assumes data is with hacker but is unreadable!</vt:lpstr>
      <vt:lpstr>Step 1: Putting data into image</vt:lpstr>
      <vt:lpstr>Step 2: Extracting Data</vt:lpstr>
      <vt:lpstr>PowerPoint Presentation</vt:lpstr>
      <vt:lpstr>Let’s get into live action!  We will encrypt entire text of Harry Potter - Part 1 in a mushroom’s image!</vt:lpstr>
      <vt:lpstr>Conclusion</vt:lpstr>
      <vt:lpstr>Thank You! (Questions?)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Steganography</dc:title>
  <cp:lastModifiedBy>Ashish Gupta</cp:lastModifiedBy>
  <cp:revision>3</cp:revision>
  <dcterms:modified xsi:type="dcterms:W3CDTF">2018-10-10T17:39:38Z</dcterms:modified>
</cp:coreProperties>
</file>